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handoutMasterIdLst>
    <p:handoutMasterId r:id="rId15"/>
  </p:handoutMasterIdLst>
  <p:sldIdLst>
    <p:sldId id="264" r:id="rId2"/>
    <p:sldId id="276" r:id="rId3"/>
    <p:sldId id="282" r:id="rId4"/>
    <p:sldId id="287" r:id="rId5"/>
    <p:sldId id="283" r:id="rId6"/>
    <p:sldId id="284" r:id="rId7"/>
    <p:sldId id="288" r:id="rId8"/>
    <p:sldId id="285" r:id="rId9"/>
    <p:sldId id="286" r:id="rId10"/>
    <p:sldId id="291" r:id="rId11"/>
    <p:sldId id="289" r:id="rId12"/>
    <p:sldId id="266"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3DE7A7C-51BE-C123-9414-F5466462E45C}" name="Arhab Hasan Khan" initials="AK" userId="ec83038a14d4447d" providerId="Windows Live"/>
  <p188:author id="{ADA454DE-A96E-0C26-356D-76E0D42F7A60}" name="Siddharth Khare" initials="" userId="S::sidkhare@umd.edu::c4c8eff9-cf04-4f76-ade6-5f15fcfd83e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042DA7-CF7F-4EC7-A118-AC7A4BFF1302}" v="229" dt="2023-12-04T03:45:51.142"/>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58"/>
  </p:normalViewPr>
  <p:slideViewPr>
    <p:cSldViewPr snapToGrid="0">
      <p:cViewPr varScale="1">
        <p:scale>
          <a:sx n="121" d="100"/>
          <a:sy n="121" d="100"/>
        </p:scale>
        <p:origin x="744" y="168"/>
      </p:cViewPr>
      <p:guideLst>
        <p:guide pos="3839"/>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12/10/23</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12/10/23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12</a:t>
            </a:fld>
            <a:endParaRPr lang="en-US"/>
          </a:p>
        </p:txBody>
      </p:sp>
    </p:spTree>
    <p:extLst>
      <p:ext uri="{BB962C8B-B14F-4D97-AF65-F5344CB8AC3E}">
        <p14:creationId xmlns:p14="http://schemas.microsoft.com/office/powerpoint/2010/main" val="2646662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12/10/23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12/10/23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12/10/23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12/10/23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12/10/23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12/10/23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12/10/23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12/10/23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12/10/23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12/10/23</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2381" y="-289560"/>
            <a:ext cx="8482145" cy="3298825"/>
          </a:xfrm>
        </p:spPr>
        <p:txBody>
          <a:bodyPr/>
          <a:lstStyle/>
          <a:p>
            <a:r>
              <a:rPr lang="en-US" b="1" dirty="0"/>
              <a:t>University Ranking Database Project</a:t>
            </a:r>
            <a:br>
              <a:rPr lang="en-US" b="1" dirty="0"/>
            </a:br>
            <a:endParaRPr lang="en-US" b="1" dirty="0"/>
          </a:p>
        </p:txBody>
      </p:sp>
      <p:sp>
        <p:nvSpPr>
          <p:cNvPr id="3" name="Subtitle 2"/>
          <p:cNvSpPr>
            <a:spLocks noGrp="1"/>
          </p:cNvSpPr>
          <p:nvPr>
            <p:ph type="subTitle" idx="1"/>
          </p:nvPr>
        </p:nvSpPr>
        <p:spPr>
          <a:xfrm>
            <a:off x="4672381" y="3009265"/>
            <a:ext cx="7008574" cy="2895600"/>
          </a:xfrm>
        </p:spPr>
        <p:txBody>
          <a:bodyPr>
            <a:noAutofit/>
          </a:bodyPr>
          <a:lstStyle/>
          <a:p>
            <a:endParaRPr lang="en-US" sz="1800" b="1" dirty="0"/>
          </a:p>
          <a:p>
            <a:r>
              <a:rPr lang="en-US" sz="1800" b="1" dirty="0"/>
              <a:t>Team: 06</a:t>
            </a:r>
            <a:br>
              <a:rPr lang="en-US" sz="1800" b="1" dirty="0"/>
            </a:br>
            <a:r>
              <a:rPr lang="en-US" sz="1800" b="1" dirty="0"/>
              <a:t>Team Name: Data Keepers</a:t>
            </a:r>
          </a:p>
          <a:p>
            <a:r>
              <a:rPr lang="en-US" sz="1800" b="1" dirty="0"/>
              <a:t>Batch: 0503</a:t>
            </a:r>
            <a:br>
              <a:rPr lang="en-US" sz="1800" b="1" dirty="0"/>
            </a:br>
            <a:endParaRPr lang="en-US" sz="1800" b="1" dirty="0"/>
          </a:p>
          <a:p>
            <a:r>
              <a:rPr lang="en-US" sz="1800" b="1" dirty="0"/>
              <a:t>Team Members:</a:t>
            </a:r>
          </a:p>
          <a:p>
            <a:r>
              <a:rPr lang="en-US" sz="1800" dirty="0"/>
              <a:t>Siddharth </a:t>
            </a:r>
            <a:r>
              <a:rPr lang="en-US" sz="1800" dirty="0" err="1"/>
              <a:t>Khare</a:t>
            </a:r>
            <a:endParaRPr lang="en-US" sz="1800" dirty="0"/>
          </a:p>
          <a:p>
            <a:r>
              <a:rPr lang="en-US" sz="1800" dirty="0" err="1"/>
              <a:t>Poojaa</a:t>
            </a:r>
            <a:r>
              <a:rPr lang="en-US" sz="1800" dirty="0"/>
              <a:t> Ravi Kumar</a:t>
            </a:r>
          </a:p>
          <a:p>
            <a:r>
              <a:rPr lang="en-US" sz="1800" dirty="0"/>
              <a:t>Balaji </a:t>
            </a:r>
            <a:r>
              <a:rPr lang="en-US" sz="1800" dirty="0" err="1"/>
              <a:t>Udayakumar</a:t>
            </a:r>
            <a:endParaRPr lang="en-US" sz="1800" dirty="0"/>
          </a:p>
          <a:p>
            <a:r>
              <a:rPr lang="en-US" sz="1800" dirty="0" err="1"/>
              <a:t>Arhab</a:t>
            </a:r>
            <a:r>
              <a:rPr lang="en-US" sz="1800" dirty="0"/>
              <a:t> Khan</a:t>
            </a:r>
          </a:p>
          <a:p>
            <a:endParaRPr lang="en-US" sz="1800" b="1" dirty="0"/>
          </a:p>
          <a:p>
            <a:r>
              <a:rPr lang="en-US" sz="1800" b="1" dirty="0"/>
              <a:t>Project Date: 12/03/2023</a:t>
            </a: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68680" y="-427128"/>
            <a:ext cx="10157354" cy="1397000"/>
          </a:xfrm>
        </p:spPr>
        <p:txBody>
          <a:bodyPr/>
          <a:lstStyle/>
          <a:p>
            <a:r>
              <a:rPr lang="en-US" b="1" dirty="0"/>
              <a:t>Business Transaction – 1 (ROI)</a:t>
            </a:r>
          </a:p>
        </p:txBody>
      </p:sp>
      <p:sp>
        <p:nvSpPr>
          <p:cNvPr id="5" name="Rectangle 2">
            <a:extLst>
              <a:ext uri="{FF2B5EF4-FFF2-40B4-BE49-F238E27FC236}">
                <a16:creationId xmlns:a16="http://schemas.microsoft.com/office/drawing/2014/main" id="{D9F731D6-1CBC-4A03-8475-FA298D0DA3AC}"/>
              </a:ext>
            </a:extLst>
          </p:cNvPr>
          <p:cNvSpPr>
            <a:spLocks noChangeArrowheads="1"/>
          </p:cNvSpPr>
          <p:nvPr/>
        </p:nvSpPr>
        <p:spPr bwMode="auto">
          <a:xfrm>
            <a:off x="-4110990" y="-148454"/>
            <a:ext cx="19934414" cy="67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Content Placeholder 13">
            <a:extLst>
              <a:ext uri="{FF2B5EF4-FFF2-40B4-BE49-F238E27FC236}">
                <a16:creationId xmlns:a16="http://schemas.microsoft.com/office/drawing/2014/main" id="{56095EFE-3913-F98A-0067-A01F686439EF}"/>
              </a:ext>
            </a:extLst>
          </p:cNvPr>
          <p:cNvSpPr>
            <a:spLocks noGrp="1"/>
          </p:cNvSpPr>
          <p:nvPr>
            <p:ph idx="1"/>
          </p:nvPr>
        </p:nvSpPr>
        <p:spPr>
          <a:xfrm>
            <a:off x="695272" y="661945"/>
            <a:ext cx="10504170" cy="5107482"/>
          </a:xfrm>
        </p:spPr>
        <p:txBody>
          <a:bodyPr>
            <a:noAutofit/>
          </a:bodyPr>
          <a:lstStyle/>
          <a:p>
            <a:pPr marL="0" indent="0" rtl="0" fontAlgn="base">
              <a:spcBef>
                <a:spcPts val="0"/>
              </a:spcBef>
              <a:spcAft>
                <a:spcPts val="0"/>
              </a:spcAft>
              <a:buNone/>
            </a:pPr>
            <a:br>
              <a:rPr lang="en-US" b="1" i="0" u="none" strike="noStrike" dirty="0">
                <a:solidFill>
                  <a:srgbClr val="000000"/>
                </a:solidFill>
                <a:effectLst/>
                <a:latin typeface="Cambria" panose="02040503050406030204" pitchFamily="18" charset="0"/>
              </a:rPr>
            </a:br>
            <a:r>
              <a:rPr lang="en-US" sz="2000" b="1" i="0" u="none" strike="noStrike" dirty="0">
                <a:solidFill>
                  <a:srgbClr val="000000"/>
                </a:solidFill>
                <a:effectLst/>
                <a:latin typeface="Cambria" panose="02040503050406030204" pitchFamily="18" charset="0"/>
              </a:rPr>
              <a:t>Q1.</a:t>
            </a:r>
            <a:r>
              <a:rPr lang="en-US" sz="2000" b="0" i="0" u="none" strike="noStrike" dirty="0">
                <a:solidFill>
                  <a:srgbClr val="000000"/>
                </a:solidFill>
                <a:effectLst/>
                <a:latin typeface="Cambria" panose="02040503050406030204" pitchFamily="18" charset="0"/>
              </a:rPr>
              <a:t> Consider the Return on Investment (ROI) of programs, which considers the tuition and expected salary – and how does the Smith School of Business courses compare to other courses for international students?</a:t>
            </a:r>
            <a:br>
              <a:rPr lang="en-US" sz="2000" b="0" i="0" u="none" strike="noStrike" dirty="0">
                <a:solidFill>
                  <a:srgbClr val="000000"/>
                </a:solidFill>
                <a:effectLst/>
                <a:latin typeface="Cambria" panose="02040503050406030204" pitchFamily="18" charset="0"/>
              </a:rPr>
            </a:br>
            <a:endParaRPr lang="en-US" dirty="0">
              <a:solidFill>
                <a:srgbClr val="000000"/>
              </a:solidFill>
              <a:latin typeface="Cambria" panose="02040503050406030204" pitchFamily="18" charset="0"/>
            </a:endParaRPr>
          </a:p>
          <a:p>
            <a:pPr marL="0" indent="0" rtl="0" fontAlgn="base">
              <a:spcBef>
                <a:spcPts val="0"/>
              </a:spcBef>
              <a:spcAft>
                <a:spcPts val="0"/>
              </a:spcAft>
              <a:buNone/>
            </a:pPr>
            <a:br>
              <a:rPr lang="en-US" b="0" i="0" u="none" strike="noStrike" dirty="0">
                <a:solidFill>
                  <a:srgbClr val="000000"/>
                </a:solidFill>
                <a:effectLst/>
                <a:latin typeface="Cambria" panose="02040503050406030204" pitchFamily="18" charset="0"/>
              </a:rPr>
            </a:br>
            <a:endParaRPr lang="en-US" b="0" i="0" u="none" strike="noStrike" dirty="0">
              <a:solidFill>
                <a:srgbClr val="000000"/>
              </a:solidFill>
              <a:effectLst/>
              <a:latin typeface="Cambria" panose="02040503050406030204" pitchFamily="18" charset="0"/>
            </a:endParaRPr>
          </a:p>
        </p:txBody>
      </p:sp>
      <p:sp>
        <p:nvSpPr>
          <p:cNvPr id="4" name="TextBox 3">
            <a:extLst>
              <a:ext uri="{FF2B5EF4-FFF2-40B4-BE49-F238E27FC236}">
                <a16:creationId xmlns:a16="http://schemas.microsoft.com/office/drawing/2014/main" id="{342DFB85-6169-0F06-E7F3-15E86313E22A}"/>
              </a:ext>
            </a:extLst>
          </p:cNvPr>
          <p:cNvSpPr txBox="1"/>
          <p:nvPr/>
        </p:nvSpPr>
        <p:spPr>
          <a:xfrm>
            <a:off x="2435729" y="3883241"/>
            <a:ext cx="2007281" cy="369332"/>
          </a:xfrm>
          <a:prstGeom prst="rect">
            <a:avLst/>
          </a:prstGeom>
          <a:noFill/>
        </p:spPr>
        <p:txBody>
          <a:bodyPr wrap="none" rtlCol="0">
            <a:spAutoFit/>
          </a:bodyPr>
          <a:lstStyle/>
          <a:p>
            <a:r>
              <a:rPr lang="en-US" sz="1800" dirty="0"/>
              <a:t>Creating a View</a:t>
            </a:r>
          </a:p>
        </p:txBody>
      </p:sp>
      <p:pic>
        <p:nvPicPr>
          <p:cNvPr id="3" name="Picture 2" descr="A white background with green and red numbers">
            <a:extLst>
              <a:ext uri="{FF2B5EF4-FFF2-40B4-BE49-F238E27FC236}">
                <a16:creationId xmlns:a16="http://schemas.microsoft.com/office/drawing/2014/main" id="{A64FE15D-4B76-7982-9A40-4F64D310A19E}"/>
              </a:ext>
            </a:extLst>
          </p:cNvPr>
          <p:cNvPicPr>
            <a:picLocks noChangeAspect="1"/>
          </p:cNvPicPr>
          <p:nvPr/>
        </p:nvPicPr>
        <p:blipFill rotWithShape="1">
          <a:blip r:embed="rId2">
            <a:extLst>
              <a:ext uri="{28A0092B-C50C-407E-A947-70E740481C1C}">
                <a14:useLocalDpi xmlns:a14="http://schemas.microsoft.com/office/drawing/2010/main" val="0"/>
              </a:ext>
            </a:extLst>
          </a:blip>
          <a:srcRect l="1" t="-590" r="50130" b="3180"/>
          <a:stretch/>
        </p:blipFill>
        <p:spPr>
          <a:xfrm>
            <a:off x="286466" y="2160396"/>
            <a:ext cx="4727661" cy="1688123"/>
          </a:xfrm>
          <a:prstGeom prst="rect">
            <a:avLst/>
          </a:prstGeom>
        </p:spPr>
      </p:pic>
      <p:pic>
        <p:nvPicPr>
          <p:cNvPr id="9" name="Picture 8" descr="A computer screen shot of a program&#10;&#10;Description automatically generated">
            <a:extLst>
              <a:ext uri="{FF2B5EF4-FFF2-40B4-BE49-F238E27FC236}">
                <a16:creationId xmlns:a16="http://schemas.microsoft.com/office/drawing/2014/main" id="{16FA87EB-1EF5-00BE-2214-24515A03BB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402" r="1088" b="2319"/>
          <a:stretch/>
        </p:blipFill>
        <p:spPr>
          <a:xfrm>
            <a:off x="5191580" y="2086870"/>
            <a:ext cx="6296474" cy="214658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A58435A1-CAC4-A40F-341F-629259BC75D6}"/>
              </a:ext>
            </a:extLst>
          </p:cNvPr>
          <p:cNvPicPr>
            <a:picLocks noChangeAspect="1"/>
          </p:cNvPicPr>
          <p:nvPr/>
        </p:nvPicPr>
        <p:blipFill rotWithShape="1">
          <a:blip r:embed="rId4">
            <a:extLst>
              <a:ext uri="{28A0092B-C50C-407E-A947-70E740481C1C}">
                <a14:useLocalDpi xmlns:a14="http://schemas.microsoft.com/office/drawing/2010/main" val="0"/>
              </a:ext>
            </a:extLst>
          </a:blip>
          <a:srcRect t="8819" r="28873" b="33162"/>
          <a:stretch/>
        </p:blipFill>
        <p:spPr>
          <a:xfrm>
            <a:off x="549275" y="4287295"/>
            <a:ext cx="11307780" cy="2650876"/>
          </a:xfrm>
          <a:prstGeom prst="rect">
            <a:avLst/>
          </a:prstGeom>
        </p:spPr>
      </p:pic>
    </p:spTree>
    <p:extLst>
      <p:ext uri="{BB962C8B-B14F-4D97-AF65-F5344CB8AC3E}">
        <p14:creationId xmlns:p14="http://schemas.microsoft.com/office/powerpoint/2010/main" val="69452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40415" y="-351312"/>
            <a:ext cx="10758015" cy="1397000"/>
          </a:xfrm>
        </p:spPr>
        <p:txBody>
          <a:bodyPr anchor="b">
            <a:normAutofit/>
          </a:bodyPr>
          <a:lstStyle/>
          <a:p>
            <a:r>
              <a:rPr lang="en-US" sz="4200" b="1" dirty="0"/>
              <a:t>Business Transaction – 2 (Lowest Tuition)</a:t>
            </a:r>
            <a:endParaRPr lang="en-US" sz="4200" dirty="0"/>
          </a:p>
        </p:txBody>
      </p:sp>
      <p:sp>
        <p:nvSpPr>
          <p:cNvPr id="2" name="Content Placeholder 13">
            <a:extLst>
              <a:ext uri="{FF2B5EF4-FFF2-40B4-BE49-F238E27FC236}">
                <a16:creationId xmlns:a16="http://schemas.microsoft.com/office/drawing/2014/main" id="{3B974BC1-B615-2DB9-3B76-3284358ABCA9}"/>
              </a:ext>
            </a:extLst>
          </p:cNvPr>
          <p:cNvSpPr txBox="1">
            <a:spLocks/>
          </p:cNvSpPr>
          <p:nvPr/>
        </p:nvSpPr>
        <p:spPr>
          <a:xfrm>
            <a:off x="694260" y="1045688"/>
            <a:ext cx="10504170" cy="5107482"/>
          </a:xfrm>
          <a:prstGeom prst="rect">
            <a:avLst/>
          </a:prstGeom>
        </p:spPr>
        <p:txBody>
          <a:bodyPr vert="horz" lIns="121899" tIns="60949" rIns="121899" bIns="60949" rtlCol="0">
            <a:no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1706581" indent="0" algn="l" defTabSz="1218987" rtl="0" eaLnBrk="1" latinLnBrk="0" hangingPunct="1">
              <a:lnSpc>
                <a:spcPct val="95000"/>
              </a:lnSpc>
              <a:spcBef>
                <a:spcPts val="1066"/>
              </a:spcBef>
              <a:buSzPct val="90000"/>
              <a:buFont typeface="Century Gothic" pitchFamily="34" charset="0"/>
              <a:buNone/>
              <a:defRPr sz="1800" kern="1200">
                <a:solidFill>
                  <a:schemeClr val="tx1"/>
                </a:solidFill>
                <a:latin typeface="+mn-lt"/>
                <a:ea typeface="+mn-ea"/>
                <a:cs typeface="+mn-cs"/>
              </a:defRPr>
            </a:lvl6pPr>
            <a:lvl7pPr marL="2011328"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2011328"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2011328"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a:lstStyle>
          <a:p>
            <a:pPr marL="0" indent="0" fontAlgn="base">
              <a:spcBef>
                <a:spcPts val="0"/>
              </a:spcBef>
              <a:buFont typeface="Arial" pitchFamily="34" charset="0"/>
              <a:buNone/>
            </a:pPr>
            <a:r>
              <a:rPr lang="en-US" sz="2000" b="1" dirty="0">
                <a:solidFill>
                  <a:srgbClr val="000000"/>
                </a:solidFill>
                <a:latin typeface="Cambria" panose="02040503050406030204" pitchFamily="18" charset="0"/>
              </a:rPr>
              <a:t>Q2.</a:t>
            </a:r>
            <a:r>
              <a:rPr lang="en-US" sz="2000" dirty="0">
                <a:solidFill>
                  <a:srgbClr val="000000"/>
                </a:solidFill>
                <a:latin typeface="Cambria" panose="02040503050406030204" pitchFamily="18" charset="0"/>
              </a:rPr>
              <a:t> For a particular course like Finance - what are the top universities that offers finance courses with the lowest tuition fees for the year 2023 (source of data is QS rankings)?</a:t>
            </a:r>
          </a:p>
          <a:p>
            <a:pPr marL="0" indent="0" fontAlgn="base">
              <a:spcBef>
                <a:spcPts val="0"/>
              </a:spcBef>
              <a:buFont typeface="Arial" pitchFamily="34" charset="0"/>
              <a:buNone/>
            </a:pPr>
            <a:endParaRPr lang="en-US" dirty="0">
              <a:solidFill>
                <a:srgbClr val="000000"/>
              </a:solidFill>
              <a:latin typeface="Cambria" panose="02040503050406030204" pitchFamily="18" charset="0"/>
            </a:endParaRPr>
          </a:p>
          <a:p>
            <a:pPr marL="0" indent="0" fontAlgn="base">
              <a:spcBef>
                <a:spcPts val="0"/>
              </a:spcBef>
              <a:buFont typeface="Arial" pitchFamily="34" charset="0"/>
              <a:buNone/>
            </a:pPr>
            <a:br>
              <a:rPr lang="en-US" dirty="0">
                <a:solidFill>
                  <a:srgbClr val="000000"/>
                </a:solidFill>
                <a:latin typeface="Cambria" panose="02040503050406030204" pitchFamily="18" charset="0"/>
              </a:rPr>
            </a:br>
            <a:endParaRPr lang="en-US" dirty="0">
              <a:solidFill>
                <a:srgbClr val="000000"/>
              </a:solidFill>
              <a:latin typeface="Cambria" panose="02040503050406030204" pitchFamily="18" charset="0"/>
            </a:endParaRPr>
          </a:p>
        </p:txBody>
      </p:sp>
      <p:pic>
        <p:nvPicPr>
          <p:cNvPr id="4" name="Picture 3" descr="A white background with numbers and a number on it&#10;&#10;Description automatically generated">
            <a:extLst>
              <a:ext uri="{FF2B5EF4-FFF2-40B4-BE49-F238E27FC236}">
                <a16:creationId xmlns:a16="http://schemas.microsoft.com/office/drawing/2014/main" id="{C778E0F7-B321-D2E9-981B-D62ACF926C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0000" b="7977"/>
          <a:stretch/>
        </p:blipFill>
        <p:spPr>
          <a:xfrm>
            <a:off x="440415" y="2276225"/>
            <a:ext cx="4324211" cy="1042645"/>
          </a:xfrm>
          <a:prstGeom prst="rect">
            <a:avLst/>
          </a:prstGeom>
        </p:spPr>
      </p:pic>
      <p:pic>
        <p:nvPicPr>
          <p:cNvPr id="7" name="Picture 6" descr="A computer screen shot of a computer code&#10;&#10;Description automatically generated">
            <a:extLst>
              <a:ext uri="{FF2B5EF4-FFF2-40B4-BE49-F238E27FC236}">
                <a16:creationId xmlns:a16="http://schemas.microsoft.com/office/drawing/2014/main" id="{E92FDD03-CF5B-10EC-8F6B-BA5C816A18A1}"/>
              </a:ext>
            </a:extLst>
          </p:cNvPr>
          <p:cNvPicPr>
            <a:picLocks noChangeAspect="1"/>
          </p:cNvPicPr>
          <p:nvPr/>
        </p:nvPicPr>
        <p:blipFill rotWithShape="1">
          <a:blip r:embed="rId3">
            <a:extLst>
              <a:ext uri="{28A0092B-C50C-407E-A947-70E740481C1C}">
                <a14:useLocalDpi xmlns:a14="http://schemas.microsoft.com/office/drawing/2010/main" val="0"/>
              </a:ext>
            </a:extLst>
          </a:blip>
          <a:srcRect l="-1" t="20639" r="51520" b="851"/>
          <a:stretch/>
        </p:blipFill>
        <p:spPr>
          <a:xfrm>
            <a:off x="5094321" y="1791219"/>
            <a:ext cx="5211638" cy="213110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A7AE032-13D0-996E-E264-10D78ECE7B25}"/>
              </a:ext>
            </a:extLst>
          </p:cNvPr>
          <p:cNvPicPr>
            <a:picLocks noChangeAspect="1"/>
          </p:cNvPicPr>
          <p:nvPr/>
        </p:nvPicPr>
        <p:blipFill rotWithShape="1">
          <a:blip r:embed="rId4">
            <a:extLst>
              <a:ext uri="{28A0092B-C50C-407E-A947-70E740481C1C}">
                <a14:useLocalDpi xmlns:a14="http://schemas.microsoft.com/office/drawing/2010/main" val="0"/>
              </a:ext>
            </a:extLst>
          </a:blip>
          <a:srcRect t="10491" r="23528" b="1268"/>
          <a:stretch/>
        </p:blipFill>
        <p:spPr>
          <a:xfrm>
            <a:off x="169682" y="4020705"/>
            <a:ext cx="11849459" cy="2746740"/>
          </a:xfrm>
          <a:prstGeom prst="rect">
            <a:avLst/>
          </a:prstGeom>
        </p:spPr>
      </p:pic>
    </p:spTree>
    <p:extLst>
      <p:ext uri="{BB962C8B-B14F-4D97-AF65-F5344CB8AC3E}">
        <p14:creationId xmlns:p14="http://schemas.microsoft.com/office/powerpoint/2010/main" val="284285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949" y="3313430"/>
            <a:ext cx="7008574" cy="1930400"/>
          </a:xfrm>
        </p:spPr>
        <p:txBody>
          <a:bodyPr/>
          <a:lstStyle/>
          <a:p>
            <a:r>
              <a:rPr lang="en-US" b="1" dirty="0"/>
              <a:t>Thank You!</a:t>
            </a:r>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Background </a:t>
            </a:r>
          </a:p>
        </p:txBody>
      </p:sp>
      <p:sp>
        <p:nvSpPr>
          <p:cNvPr id="14" name="Content Placeholder 13"/>
          <p:cNvSpPr>
            <a:spLocks noGrp="1"/>
          </p:cNvSpPr>
          <p:nvPr>
            <p:ph idx="1"/>
          </p:nvPr>
        </p:nvSpPr>
        <p:spPr/>
        <p:txBody>
          <a:bodyPr>
            <a:normAutofit lnSpcReduction="10000"/>
          </a:bodyPr>
          <a:lstStyle/>
          <a:p>
            <a:pPr marL="0" indent="0">
              <a:buNone/>
            </a:pPr>
            <a:r>
              <a:rPr lang="en-US" sz="2000" dirty="0"/>
              <a:t>This database is a valuable resource for both universities and students as it contains a wealth of useful data from multiple sources. </a:t>
            </a:r>
            <a:r>
              <a:rPr lang="en-US" sz="2000" u="sng" dirty="0"/>
              <a:t>Academic stakeholders like faculties, students, ranking organizations and U.S. Department of Education </a:t>
            </a:r>
            <a:r>
              <a:rPr lang="en-US" sz="2000" dirty="0"/>
              <a:t>can access rankings from several top university ranking systems in one place. The former are the users we want to target. </a:t>
            </a:r>
            <a:br>
              <a:rPr lang="en-US" sz="2000" dirty="0"/>
            </a:br>
            <a:br>
              <a:rPr lang="en-US" sz="2000" dirty="0"/>
            </a:br>
            <a:r>
              <a:rPr lang="en-US" sz="2000" dirty="0"/>
              <a:t>Sources Used for the database :</a:t>
            </a:r>
          </a:p>
          <a:p>
            <a:r>
              <a:rPr lang="en-US" sz="1900" b="1" dirty="0"/>
              <a:t>US News &amp; World Report Rankings</a:t>
            </a:r>
          </a:p>
          <a:p>
            <a:r>
              <a:rPr lang="en-US" sz="1900" b="1" dirty="0"/>
              <a:t>Times Higher Education World University Rankings</a:t>
            </a:r>
          </a:p>
          <a:p>
            <a:r>
              <a:rPr lang="en-US" sz="1900" b="1" dirty="0"/>
              <a:t>QS World University Rankings</a:t>
            </a:r>
          </a:p>
          <a:p>
            <a:r>
              <a:rPr lang="en-US" sz="1900" b="1" dirty="0"/>
              <a:t>Academic Ranking of World Universities(ARWU)</a:t>
            </a:r>
          </a:p>
          <a:p>
            <a:r>
              <a:rPr lang="en-US" sz="1900" b="1" dirty="0"/>
              <a:t>University websites</a:t>
            </a:r>
          </a:p>
          <a:p>
            <a:endParaRPr lang="en-US" dirty="0"/>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a:t>Introduction</a:t>
            </a:r>
          </a:p>
        </p:txBody>
      </p:sp>
      <p:sp>
        <p:nvSpPr>
          <p:cNvPr id="14" name="Content Placeholder 13"/>
          <p:cNvSpPr>
            <a:spLocks noGrp="1"/>
          </p:cNvSpPr>
          <p:nvPr>
            <p:ph idx="1"/>
          </p:nvPr>
        </p:nvSpPr>
        <p:spPr/>
        <p:txBody>
          <a:bodyPr/>
          <a:lstStyle/>
          <a:p>
            <a:r>
              <a:rPr lang="en-US" b="1" dirty="0"/>
              <a:t>Mission Statement </a:t>
            </a:r>
          </a:p>
          <a:p>
            <a:pPr marL="0" indent="0">
              <a:buNone/>
            </a:pPr>
            <a:r>
              <a:rPr lang="en-US" sz="1800" dirty="0"/>
              <a:t>Our mission is to design, develop, and implement an efficient and centralized database management system that will provide comprehensive data on comparable programs from diverse sources in USA, with a particular emphasis on the graduate programs offered by the Robert H. Smith School of Business.</a:t>
            </a:r>
          </a:p>
          <a:p>
            <a:pPr marL="0" indent="0">
              <a:buNone/>
            </a:pPr>
            <a:endParaRPr lang="en-US" sz="1800" dirty="0"/>
          </a:p>
          <a:p>
            <a:r>
              <a:rPr lang="en-US" b="1" dirty="0"/>
              <a:t>Mission Objective</a:t>
            </a:r>
          </a:p>
          <a:p>
            <a:pPr marL="0" indent="0">
              <a:buNone/>
            </a:pPr>
            <a:r>
              <a:rPr lang="en-US" sz="1800" dirty="0"/>
              <a:t>Our project will allow academic stakeholders and prospective students to gain insights into the university ranking data for USA and how it compares with the programs offered by the different Universities in USA (both public and private), aiding them in making better decisions.</a:t>
            </a:r>
          </a:p>
          <a:p>
            <a:pPr marL="0" indent="0">
              <a:buNone/>
            </a:pPr>
            <a:endParaRPr lang="en-US" dirty="0"/>
          </a:p>
        </p:txBody>
      </p:sp>
    </p:spTree>
    <p:extLst>
      <p:ext uri="{BB962C8B-B14F-4D97-AF65-F5344CB8AC3E}">
        <p14:creationId xmlns:p14="http://schemas.microsoft.com/office/powerpoint/2010/main" val="309302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17309" y="-198120"/>
            <a:ext cx="10157354" cy="1397000"/>
          </a:xfrm>
        </p:spPr>
        <p:txBody>
          <a:bodyPr/>
          <a:lstStyle/>
          <a:p>
            <a:r>
              <a:rPr lang="en-US" b="1" dirty="0"/>
              <a:t>Focus Points for Analysis: </a:t>
            </a:r>
          </a:p>
        </p:txBody>
      </p:sp>
      <p:sp>
        <p:nvSpPr>
          <p:cNvPr id="14" name="Content Placeholder 13"/>
          <p:cNvSpPr>
            <a:spLocks noGrp="1"/>
          </p:cNvSpPr>
          <p:nvPr>
            <p:ph idx="1"/>
          </p:nvPr>
        </p:nvSpPr>
        <p:spPr>
          <a:xfrm>
            <a:off x="1117309" y="1701800"/>
            <a:ext cx="10157354" cy="4775200"/>
          </a:xfrm>
        </p:spPr>
        <p:txBody>
          <a:bodyPr>
            <a:normAutofit fontScale="77500" lnSpcReduction="20000"/>
          </a:bodyPr>
          <a:lstStyle/>
          <a:p>
            <a:pPr algn="l">
              <a:buFont typeface="+mj-lt"/>
              <a:buAutoNum type="arabicPeriod"/>
            </a:pPr>
            <a:r>
              <a:rPr lang="en-US" b="1" i="0" dirty="0">
                <a:solidFill>
                  <a:srgbClr val="000000"/>
                </a:solidFill>
                <a:effectLst/>
              </a:rPr>
              <a:t>Program Ranking vs Ranking Websites</a:t>
            </a:r>
            <a:r>
              <a:rPr lang="en-US" b="0" i="0" dirty="0">
                <a:solidFill>
                  <a:srgbClr val="000000"/>
                </a:solidFill>
                <a:effectLst/>
              </a:rPr>
              <a:t>: Assess if program rankings vary across different ranking websites.</a:t>
            </a:r>
          </a:p>
          <a:p>
            <a:pPr algn="l">
              <a:buFont typeface="+mj-lt"/>
              <a:buAutoNum type="arabicPeriod"/>
            </a:pPr>
            <a:r>
              <a:rPr lang="en-US" b="1" i="0" dirty="0">
                <a:solidFill>
                  <a:srgbClr val="000000"/>
                </a:solidFill>
                <a:effectLst/>
              </a:rPr>
              <a:t>Dollars per Credit Variation</a:t>
            </a:r>
            <a:r>
              <a:rPr lang="en-US" b="0" i="0" dirty="0">
                <a:solidFill>
                  <a:srgbClr val="000000"/>
                </a:solidFill>
                <a:effectLst/>
              </a:rPr>
              <a:t>: Evaluate if the cost per credit varies among programs at the Smith School of Business and its impact on rankings.</a:t>
            </a:r>
          </a:p>
          <a:p>
            <a:pPr algn="l">
              <a:buFont typeface="+mj-lt"/>
              <a:buAutoNum type="arabicPeriod"/>
            </a:pPr>
            <a:r>
              <a:rPr lang="en-US" b="1" i="0" dirty="0">
                <a:solidFill>
                  <a:srgbClr val="000000"/>
                </a:solidFill>
                <a:effectLst/>
              </a:rPr>
              <a:t>Program Ranking vs Tuition</a:t>
            </a:r>
            <a:r>
              <a:rPr lang="en-US" b="0" i="0" dirty="0">
                <a:solidFill>
                  <a:srgbClr val="000000"/>
                </a:solidFill>
                <a:effectLst/>
              </a:rPr>
              <a:t>: Investigate the impact of tuition fees on program rankings and compare with Smith School’s programs.</a:t>
            </a:r>
          </a:p>
          <a:p>
            <a:pPr algn="l">
              <a:buFont typeface="+mj-lt"/>
              <a:buAutoNum type="arabicPeriod"/>
            </a:pPr>
            <a:r>
              <a:rPr lang="en-US" b="1" i="0" dirty="0">
                <a:solidFill>
                  <a:srgbClr val="000000"/>
                </a:solidFill>
                <a:effectLst/>
              </a:rPr>
              <a:t>Acceptance Rate and Program Ranking</a:t>
            </a:r>
            <a:r>
              <a:rPr lang="en-US" b="0" i="0" dirty="0">
                <a:solidFill>
                  <a:srgbClr val="000000"/>
                </a:solidFill>
                <a:effectLst/>
              </a:rPr>
              <a:t>: Examine if a program’s acceptance rate influences its ranking.</a:t>
            </a:r>
          </a:p>
          <a:p>
            <a:pPr algn="l">
              <a:buFont typeface="+mj-lt"/>
              <a:buAutoNum type="arabicPeriod"/>
            </a:pPr>
            <a:r>
              <a:rPr lang="en-US" b="1" i="0" dirty="0">
                <a:solidFill>
                  <a:srgbClr val="000000"/>
                </a:solidFill>
                <a:effectLst/>
              </a:rPr>
              <a:t>Smith School Ranking vs Peers</a:t>
            </a:r>
            <a:r>
              <a:rPr lang="en-US" b="0" i="0" dirty="0">
                <a:solidFill>
                  <a:srgbClr val="000000"/>
                </a:solidFill>
                <a:effectLst/>
              </a:rPr>
              <a:t>: Compare the performance of Smith School’s programs with similar programs at other institutions.</a:t>
            </a:r>
          </a:p>
          <a:p>
            <a:pPr algn="l">
              <a:buFont typeface="+mj-lt"/>
              <a:buAutoNum type="arabicPeriod"/>
            </a:pPr>
            <a:r>
              <a:rPr lang="en-US" b="1" i="0" dirty="0">
                <a:solidFill>
                  <a:srgbClr val="000000"/>
                </a:solidFill>
                <a:effectLst/>
              </a:rPr>
              <a:t>Change in Trend</a:t>
            </a:r>
            <a:r>
              <a:rPr lang="en-US" b="0" i="0" dirty="0">
                <a:solidFill>
                  <a:srgbClr val="000000"/>
                </a:solidFill>
                <a:effectLst/>
              </a:rPr>
              <a:t>: Analyze the change in graduate program rankings over time.</a:t>
            </a:r>
          </a:p>
          <a:p>
            <a:pPr algn="l">
              <a:buFont typeface="+mj-lt"/>
              <a:buAutoNum type="arabicPeriod"/>
            </a:pPr>
            <a:r>
              <a:rPr lang="en-US" b="1" i="0" dirty="0">
                <a:solidFill>
                  <a:srgbClr val="000000"/>
                </a:solidFill>
                <a:effectLst/>
              </a:rPr>
              <a:t>Performance Evaluation</a:t>
            </a:r>
            <a:r>
              <a:rPr lang="en-US" b="0" i="0" dirty="0">
                <a:solidFill>
                  <a:srgbClr val="000000"/>
                </a:solidFill>
                <a:effectLst/>
              </a:rPr>
              <a:t>: Quantify the quality and standing of the programs offered by the Smith School of Business at UMD considering all the above factors.</a:t>
            </a:r>
          </a:p>
          <a:p>
            <a:pPr marL="0" indent="0">
              <a:buNone/>
            </a:pPr>
            <a:endParaRPr lang="en-US" dirty="0"/>
          </a:p>
        </p:txBody>
      </p:sp>
    </p:spTree>
    <p:extLst>
      <p:ext uri="{BB962C8B-B14F-4D97-AF65-F5344CB8AC3E}">
        <p14:creationId xmlns:p14="http://schemas.microsoft.com/office/powerpoint/2010/main" val="305835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04721" y="-838200"/>
            <a:ext cx="3351927" cy="2844800"/>
          </a:xfrm>
        </p:spPr>
        <p:txBody>
          <a:bodyPr anchor="b">
            <a:normAutofit/>
          </a:bodyPr>
          <a:lstStyle/>
          <a:p>
            <a:r>
              <a:rPr lang="en-US" sz="3000"/>
              <a:t>Conceptual Database Design</a:t>
            </a:r>
          </a:p>
        </p:txBody>
      </p:sp>
      <p:sp>
        <p:nvSpPr>
          <p:cNvPr id="18" name="Text Placeholder 2">
            <a:extLst>
              <a:ext uri="{FF2B5EF4-FFF2-40B4-BE49-F238E27FC236}">
                <a16:creationId xmlns:a16="http://schemas.microsoft.com/office/drawing/2014/main" id="{45EA5EDD-73D2-05BB-E731-5FB3BAE99579}"/>
              </a:ext>
            </a:extLst>
          </p:cNvPr>
          <p:cNvSpPr>
            <a:spLocks noGrp="1"/>
          </p:cNvSpPr>
          <p:nvPr>
            <p:ph type="body" sz="half" idx="2"/>
          </p:nvPr>
        </p:nvSpPr>
        <p:spPr>
          <a:xfrm>
            <a:off x="329637" y="2209800"/>
            <a:ext cx="3351927" cy="1727200"/>
          </a:xfrm>
        </p:spPr>
        <p:txBody>
          <a:bodyPr>
            <a:normAutofit/>
          </a:bodyPr>
          <a:lstStyle/>
          <a:p>
            <a:r>
              <a:rPr lang="en-US"/>
              <a:t>ERD Diagram for our Database</a:t>
            </a:r>
          </a:p>
        </p:txBody>
      </p:sp>
      <p:pic>
        <p:nvPicPr>
          <p:cNvPr id="3" name="Picture 2">
            <a:extLst>
              <a:ext uri="{FF2B5EF4-FFF2-40B4-BE49-F238E27FC236}">
                <a16:creationId xmlns:a16="http://schemas.microsoft.com/office/drawing/2014/main" id="{9F562EBE-3198-F83B-BC74-E120C683E6FB}"/>
              </a:ext>
            </a:extLst>
          </p:cNvPr>
          <p:cNvPicPr>
            <a:picLocks noChangeAspect="1"/>
          </p:cNvPicPr>
          <p:nvPr/>
        </p:nvPicPr>
        <p:blipFill>
          <a:blip r:embed="rId2"/>
          <a:stretch>
            <a:fillRect/>
          </a:stretch>
        </p:blipFill>
        <p:spPr>
          <a:xfrm>
            <a:off x="3939497" y="284898"/>
            <a:ext cx="7919691" cy="6135566"/>
          </a:xfrm>
          <a:prstGeom prst="rect">
            <a:avLst/>
          </a:prstGeom>
        </p:spPr>
      </p:pic>
      <p:sp>
        <p:nvSpPr>
          <p:cNvPr id="6" name="Content Placeholder 5">
            <a:extLst>
              <a:ext uri="{FF2B5EF4-FFF2-40B4-BE49-F238E27FC236}">
                <a16:creationId xmlns:a16="http://schemas.microsoft.com/office/drawing/2014/main" id="{5B68231B-9020-79A3-253F-71EB2275F12D}"/>
              </a:ext>
            </a:extLst>
          </p:cNvPr>
          <p:cNvSpPr>
            <a:spLocks noGrp="1"/>
          </p:cNvSpPr>
          <p:nvPr>
            <p:ph idx="1"/>
          </p:nvPr>
        </p:nvSpPr>
        <p:spPr>
          <a:xfrm>
            <a:off x="13092128" y="4188542"/>
            <a:ext cx="348570" cy="45719"/>
          </a:xfrm>
        </p:spPr>
        <p:txBody>
          <a:bodyPr>
            <a:normAutofit fontScale="25000" lnSpcReduction="20000"/>
          </a:bodyPr>
          <a:lstStyle/>
          <a:p>
            <a:pPr marL="0" indent="0">
              <a:buNone/>
            </a:pPr>
            <a:endParaRPr lang="en-IN" dirty="0"/>
          </a:p>
        </p:txBody>
      </p:sp>
    </p:spTree>
    <p:extLst>
      <p:ext uri="{BB962C8B-B14F-4D97-AF65-F5344CB8AC3E}">
        <p14:creationId xmlns:p14="http://schemas.microsoft.com/office/powerpoint/2010/main" val="15263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Relational Schema </a:t>
            </a:r>
          </a:p>
        </p:txBody>
      </p:sp>
      <p:sp>
        <p:nvSpPr>
          <p:cNvPr id="14" name="Content Placeholder 13"/>
          <p:cNvSpPr>
            <a:spLocks noGrp="1"/>
          </p:cNvSpPr>
          <p:nvPr>
            <p:ph idx="1"/>
          </p:nvPr>
        </p:nvSpPr>
        <p:spPr>
          <a:xfrm>
            <a:off x="1117309" y="1896110"/>
            <a:ext cx="10157354" cy="4470400"/>
          </a:xfrm>
        </p:spPr>
        <p:txBody>
          <a:bodyPr/>
          <a:lstStyle/>
          <a:p>
            <a:pPr rtl="0">
              <a:spcBef>
                <a:spcPts val="0"/>
              </a:spcBef>
              <a:spcAft>
                <a:spcPts val="0"/>
              </a:spcAft>
            </a:pPr>
            <a:r>
              <a:rPr lang="en-US" sz="1800" b="0" i="0" u="none" strike="noStrike" dirty="0">
                <a:solidFill>
                  <a:srgbClr val="000000"/>
                </a:solidFill>
                <a:effectLst/>
                <a:latin typeface="Cambria" panose="02040503050406030204" pitchFamily="18" charset="0"/>
              </a:rPr>
              <a:t>University (</a:t>
            </a:r>
            <a:r>
              <a:rPr lang="en-US" sz="1800" b="1" i="0" u="sng" dirty="0" err="1">
                <a:solidFill>
                  <a:srgbClr val="000000"/>
                </a:solidFill>
                <a:effectLst/>
                <a:latin typeface="Cambria" panose="02040503050406030204" pitchFamily="18" charset="0"/>
              </a:rPr>
              <a:t>univId</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univName</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univLocation</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univType</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univWebsite,univAcceptanceRate</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univIntlStudentPercent</a:t>
            </a:r>
            <a:r>
              <a:rPr lang="en-US" sz="1800" b="0" i="0" u="none" strike="noStrike" dirty="0">
                <a:solidFill>
                  <a:srgbClr val="000000"/>
                </a:solidFill>
                <a:effectLst/>
                <a:latin typeface="Cambria" panose="02040503050406030204" pitchFamily="18" charset="0"/>
              </a:rPr>
              <a:t>)</a:t>
            </a:r>
            <a:br>
              <a:rPr lang="en-US" sz="1800" b="0" i="0" u="none" strike="noStrike" dirty="0">
                <a:solidFill>
                  <a:srgbClr val="000000"/>
                </a:solidFill>
                <a:effectLst/>
                <a:latin typeface="Cambria" panose="02040503050406030204" pitchFamily="18" charset="0"/>
              </a:rPr>
            </a:br>
            <a:endParaRPr lang="en-US" b="0" dirty="0">
              <a:effectLst/>
            </a:endParaRPr>
          </a:p>
          <a:p>
            <a:pPr rtl="0">
              <a:spcBef>
                <a:spcPts val="0"/>
              </a:spcBef>
              <a:spcAft>
                <a:spcPts val="0"/>
              </a:spcAft>
            </a:pPr>
            <a:r>
              <a:rPr lang="en-US" sz="1800" b="0" i="0" u="none" strike="noStrike" dirty="0">
                <a:solidFill>
                  <a:srgbClr val="000000"/>
                </a:solidFill>
                <a:effectLst/>
                <a:latin typeface="Cambria" panose="02040503050406030204" pitchFamily="18" charset="0"/>
              </a:rPr>
              <a:t>Course (</a:t>
            </a:r>
            <a:r>
              <a:rPr lang="en-US" sz="1800" b="1" i="0" u="sng" dirty="0" err="1">
                <a:solidFill>
                  <a:srgbClr val="000000"/>
                </a:solidFill>
                <a:effectLst/>
                <a:latin typeface="Cambria" panose="02040503050406030204" pitchFamily="18" charset="0"/>
              </a:rPr>
              <a:t>courseId</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courseIdPublic</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courseName</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courseType</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courseWebsite</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courseCredits</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courseDuration</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courseExpectedSalary</a:t>
            </a:r>
            <a:r>
              <a:rPr lang="en-US" sz="1800" b="0" i="0" u="none" strike="noStrike" dirty="0">
                <a:solidFill>
                  <a:srgbClr val="000000"/>
                </a:solidFill>
                <a:effectLst/>
                <a:latin typeface="Cambria" panose="02040503050406030204" pitchFamily="18" charset="0"/>
              </a:rPr>
              <a:t>)</a:t>
            </a:r>
            <a:br>
              <a:rPr lang="en-US" sz="1800" b="0" i="0" u="none" strike="noStrike" dirty="0">
                <a:solidFill>
                  <a:srgbClr val="000000"/>
                </a:solidFill>
                <a:effectLst/>
                <a:latin typeface="Cambria" panose="02040503050406030204" pitchFamily="18" charset="0"/>
              </a:rPr>
            </a:br>
            <a:endParaRPr lang="en-US" b="0" dirty="0">
              <a:effectLst/>
            </a:endParaRPr>
          </a:p>
          <a:p>
            <a:pPr rtl="0">
              <a:spcBef>
                <a:spcPts val="0"/>
              </a:spcBef>
              <a:spcAft>
                <a:spcPts val="0"/>
              </a:spcAft>
            </a:pPr>
            <a:r>
              <a:rPr lang="en-US" sz="1800" b="0" i="0" u="none" strike="noStrike" dirty="0">
                <a:solidFill>
                  <a:srgbClr val="000000"/>
                </a:solidFill>
                <a:effectLst/>
                <a:latin typeface="Cambria" panose="02040503050406030204" pitchFamily="18" charset="0"/>
              </a:rPr>
              <a:t>Source (</a:t>
            </a:r>
            <a:r>
              <a:rPr lang="en-US" sz="1800" b="1" i="0" u="sng" dirty="0" err="1">
                <a:solidFill>
                  <a:srgbClr val="000000"/>
                </a:solidFill>
                <a:effectLst/>
                <a:latin typeface="Cambria" panose="02040503050406030204" pitchFamily="18" charset="0"/>
              </a:rPr>
              <a:t>srcId</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srcName</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srcWebsite</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srcRankYear</a:t>
            </a:r>
            <a:r>
              <a:rPr lang="en-US" sz="1800" b="0" i="0" u="none" strike="noStrike" dirty="0">
                <a:solidFill>
                  <a:srgbClr val="000000"/>
                </a:solidFill>
                <a:effectLst/>
                <a:latin typeface="Cambria" panose="02040503050406030204" pitchFamily="18" charset="0"/>
              </a:rPr>
              <a:t>)</a:t>
            </a:r>
            <a:endParaRPr lang="en-US" b="0" dirty="0">
              <a:effectLst/>
            </a:endParaRPr>
          </a:p>
          <a:p>
            <a:r>
              <a:rPr lang="en-US" sz="1800" b="0" i="0" u="none" strike="noStrike" dirty="0">
                <a:solidFill>
                  <a:srgbClr val="000000"/>
                </a:solidFill>
                <a:effectLst/>
                <a:latin typeface="Cambria" panose="02040503050406030204" pitchFamily="18" charset="0"/>
              </a:rPr>
              <a:t>Tuition (</a:t>
            </a:r>
            <a:r>
              <a:rPr lang="en-US" sz="1800" b="1" i="1" u="sng" dirty="0" err="1">
                <a:solidFill>
                  <a:srgbClr val="000000"/>
                </a:solidFill>
                <a:effectLst/>
                <a:latin typeface="Cambria" panose="02040503050406030204" pitchFamily="18" charset="0"/>
              </a:rPr>
              <a:t>courseId</a:t>
            </a:r>
            <a:r>
              <a:rPr lang="en-US" sz="1800" b="0" i="0" u="none" strike="noStrike" dirty="0">
                <a:solidFill>
                  <a:srgbClr val="000000"/>
                </a:solidFill>
                <a:effectLst/>
                <a:latin typeface="Cambria" panose="02040503050406030204" pitchFamily="18" charset="0"/>
              </a:rPr>
              <a:t>, </a:t>
            </a:r>
            <a:r>
              <a:rPr lang="en-US" sz="1800" b="1" i="0" u="sng" dirty="0" err="1">
                <a:solidFill>
                  <a:srgbClr val="000000"/>
                </a:solidFill>
                <a:effectLst/>
                <a:latin typeface="Cambria" panose="02040503050406030204" pitchFamily="18" charset="0"/>
              </a:rPr>
              <a:t>tutStudentType</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tutPerCredit</a:t>
            </a:r>
            <a:r>
              <a:rPr lang="en-US" sz="1800" b="0" i="0" u="none" strike="noStrike" dirty="0">
                <a:solidFill>
                  <a:srgbClr val="000000"/>
                </a:solidFill>
                <a:effectLst/>
                <a:latin typeface="Cambria" panose="02040503050406030204" pitchFamily="18" charset="0"/>
              </a:rPr>
              <a:t>)    </a:t>
            </a:r>
          </a:p>
          <a:p>
            <a:r>
              <a:rPr lang="en-US" sz="1800" b="0" i="0" u="none" strike="noStrike" dirty="0">
                <a:solidFill>
                  <a:srgbClr val="000000"/>
                </a:solidFill>
                <a:effectLst/>
                <a:latin typeface="Cambria" panose="02040503050406030204" pitchFamily="18" charset="0"/>
              </a:rPr>
              <a:t>Rank (</a:t>
            </a:r>
            <a:r>
              <a:rPr lang="en-US" sz="1800" b="1" i="1" u="sng" dirty="0" err="1">
                <a:solidFill>
                  <a:srgbClr val="000000"/>
                </a:solidFill>
                <a:effectLst/>
                <a:latin typeface="Cambria" panose="02040503050406030204" pitchFamily="18" charset="0"/>
              </a:rPr>
              <a:t>srcId</a:t>
            </a:r>
            <a:r>
              <a:rPr lang="en-US" sz="1800" b="0" i="1" u="none" strike="noStrike" dirty="0">
                <a:solidFill>
                  <a:srgbClr val="000000"/>
                </a:solidFill>
                <a:effectLst/>
                <a:latin typeface="Cambria" panose="02040503050406030204" pitchFamily="18" charset="0"/>
              </a:rPr>
              <a:t>, </a:t>
            </a:r>
            <a:r>
              <a:rPr lang="en-US" sz="1800" b="1" i="1" u="sng" dirty="0" err="1">
                <a:solidFill>
                  <a:srgbClr val="000000"/>
                </a:solidFill>
                <a:effectLst/>
                <a:latin typeface="Cambria" panose="02040503050406030204" pitchFamily="18" charset="0"/>
              </a:rPr>
              <a:t>univId</a:t>
            </a:r>
            <a:r>
              <a:rPr lang="en-US" sz="1800" b="0" i="1" u="none" strike="noStrike" dirty="0">
                <a:solidFill>
                  <a:srgbClr val="000000"/>
                </a:solidFill>
                <a:effectLst/>
                <a:latin typeface="Cambria" panose="02040503050406030204" pitchFamily="18" charset="0"/>
              </a:rPr>
              <a:t>, </a:t>
            </a:r>
            <a:r>
              <a:rPr lang="en-US" sz="1800" b="1" i="1" u="sng" dirty="0" err="1">
                <a:solidFill>
                  <a:srgbClr val="000000"/>
                </a:solidFill>
                <a:effectLst/>
                <a:latin typeface="Cambria" panose="02040503050406030204" pitchFamily="18" charset="0"/>
              </a:rPr>
              <a:t>courseId</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rankUniversityNo</a:t>
            </a:r>
            <a:r>
              <a:rPr lang="en-US" sz="1800" b="0" i="0" u="none" strike="noStrike" dirty="0">
                <a:solidFill>
                  <a:srgbClr val="000000"/>
                </a:solidFill>
                <a:effectLst/>
                <a:latin typeface="Cambria" panose="02040503050406030204" pitchFamily="18" charset="0"/>
              </a:rPr>
              <a:t>, </a:t>
            </a:r>
            <a:r>
              <a:rPr lang="en-US" sz="1800" b="0" i="0" u="none" strike="noStrike" dirty="0" err="1">
                <a:solidFill>
                  <a:srgbClr val="000000"/>
                </a:solidFill>
                <a:effectLst/>
                <a:latin typeface="Cambria" panose="02040503050406030204" pitchFamily="18" charset="0"/>
              </a:rPr>
              <a:t>rankCourseNo</a:t>
            </a:r>
            <a:r>
              <a:rPr lang="en-US" sz="1800" b="0" i="0" u="none" strike="noStrike" dirty="0">
                <a:solidFill>
                  <a:srgbClr val="000000"/>
                </a:solidFill>
                <a:effectLst/>
                <a:latin typeface="Cambria" panose="02040503050406030204" pitchFamily="18" charset="0"/>
              </a:rPr>
              <a:t>)</a:t>
            </a:r>
            <a:endParaRPr lang="en-US" dirty="0"/>
          </a:p>
        </p:txBody>
      </p:sp>
    </p:spTree>
    <p:extLst>
      <p:ext uri="{BB962C8B-B14F-4D97-AF65-F5344CB8AC3E}">
        <p14:creationId xmlns:p14="http://schemas.microsoft.com/office/powerpoint/2010/main" val="31982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68680" y="-309880"/>
            <a:ext cx="10157354" cy="1397000"/>
          </a:xfrm>
        </p:spPr>
        <p:txBody>
          <a:bodyPr/>
          <a:lstStyle/>
          <a:p>
            <a:r>
              <a:rPr lang="en-US" b="1" dirty="0"/>
              <a:t>Business Rules</a:t>
            </a:r>
          </a:p>
        </p:txBody>
      </p:sp>
      <p:sp>
        <p:nvSpPr>
          <p:cNvPr id="5" name="Rectangle 2">
            <a:extLst>
              <a:ext uri="{FF2B5EF4-FFF2-40B4-BE49-F238E27FC236}">
                <a16:creationId xmlns:a16="http://schemas.microsoft.com/office/drawing/2014/main" id="{D9F731D6-1CBC-4A03-8475-FA298D0DA3AC}"/>
              </a:ext>
            </a:extLst>
          </p:cNvPr>
          <p:cNvSpPr>
            <a:spLocks noChangeArrowheads="1"/>
          </p:cNvSpPr>
          <p:nvPr/>
        </p:nvSpPr>
        <p:spPr bwMode="auto">
          <a:xfrm>
            <a:off x="-4110990" y="-148454"/>
            <a:ext cx="19934414" cy="67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Content Placeholder 13">
            <a:extLst>
              <a:ext uri="{FF2B5EF4-FFF2-40B4-BE49-F238E27FC236}">
                <a16:creationId xmlns:a16="http://schemas.microsoft.com/office/drawing/2014/main" id="{56095EFE-3913-F98A-0067-A01F686439EF}"/>
              </a:ext>
            </a:extLst>
          </p:cNvPr>
          <p:cNvSpPr>
            <a:spLocks noGrp="1"/>
          </p:cNvSpPr>
          <p:nvPr>
            <p:ph idx="1"/>
          </p:nvPr>
        </p:nvSpPr>
        <p:spPr>
          <a:xfrm>
            <a:off x="868680" y="1134110"/>
            <a:ext cx="10504170" cy="5107482"/>
          </a:xfrm>
        </p:spPr>
        <p:txBody>
          <a:bodyPr>
            <a:noAutofit/>
          </a:bodyPr>
          <a:lstStyle/>
          <a:p>
            <a:pPr marL="0" indent="0" rtl="0" fontAlgn="base">
              <a:spcBef>
                <a:spcPts val="0"/>
              </a:spcBef>
              <a:spcAft>
                <a:spcPts val="0"/>
              </a:spcAft>
              <a:buNone/>
            </a:pPr>
            <a:r>
              <a:rPr lang="en-US" sz="1600" b="0" i="0" u="none" strike="noStrike" dirty="0">
                <a:solidFill>
                  <a:srgbClr val="000000"/>
                </a:solidFill>
                <a:effectLst/>
                <a:latin typeface="Cambria" panose="02040503050406030204" pitchFamily="18" charset="0"/>
              </a:rPr>
              <a:t>[</a:t>
            </a:r>
            <a:r>
              <a:rPr lang="en-US" sz="1600" b="1" i="0" u="none" strike="noStrike" dirty="0">
                <a:solidFill>
                  <a:srgbClr val="000000"/>
                </a:solidFill>
                <a:effectLst/>
                <a:latin typeface="Cambria" panose="02040503050406030204" pitchFamily="18" charset="0"/>
              </a:rPr>
              <a:t>R1</a:t>
            </a:r>
            <a:r>
              <a:rPr lang="en-US" sz="1600" b="0" i="0" u="none" strike="noStrike" dirty="0">
                <a:solidFill>
                  <a:srgbClr val="000000"/>
                </a:solidFill>
                <a:effectLst/>
                <a:latin typeface="Cambria" panose="02040503050406030204" pitchFamily="18" charset="0"/>
              </a:rPr>
              <a:t>] When a course is deleted from the database, the corresponding information in the Tuition should be deleted accordingly.</a:t>
            </a:r>
            <a:br>
              <a:rPr lang="en-US" sz="1600" b="0" i="0" u="none" strike="noStrike" dirty="0">
                <a:solidFill>
                  <a:srgbClr val="000000"/>
                </a:solidFill>
                <a:effectLst/>
                <a:latin typeface="Cambria" panose="02040503050406030204" pitchFamily="18" charset="0"/>
              </a:rPr>
            </a:br>
            <a:br>
              <a:rPr lang="en-US" sz="1600" b="0" i="0" u="none" strike="noStrike" dirty="0">
                <a:solidFill>
                  <a:srgbClr val="000000"/>
                </a:solidFill>
                <a:effectLst/>
                <a:latin typeface="Cambria" panose="02040503050406030204" pitchFamily="18" charset="0"/>
              </a:rPr>
            </a:br>
            <a:r>
              <a:rPr lang="en-US" sz="1600" b="0" i="0" u="none" strike="noStrike" dirty="0">
                <a:solidFill>
                  <a:srgbClr val="000000"/>
                </a:solidFill>
                <a:effectLst/>
                <a:latin typeface="Cambria" panose="02040503050406030204" pitchFamily="18" charset="0"/>
              </a:rPr>
              <a:t>[</a:t>
            </a:r>
            <a:r>
              <a:rPr lang="en-US" sz="1600" b="1" i="0" u="none" strike="noStrike" dirty="0">
                <a:solidFill>
                  <a:srgbClr val="000000"/>
                </a:solidFill>
                <a:effectLst/>
                <a:latin typeface="Cambria" panose="02040503050406030204" pitchFamily="18" charset="0"/>
              </a:rPr>
              <a:t>R2</a:t>
            </a:r>
            <a:r>
              <a:rPr lang="en-US" sz="1600" b="0" i="0" u="none" strike="noStrike" dirty="0">
                <a:solidFill>
                  <a:srgbClr val="000000"/>
                </a:solidFill>
                <a:effectLst/>
                <a:latin typeface="Cambria" panose="02040503050406030204" pitchFamily="18" charset="0"/>
              </a:rPr>
              <a:t>] When the information of a course  is changed in the database, the corresponding course information in Tuition should be changed accordingly.</a:t>
            </a:r>
            <a:br>
              <a:rPr lang="en-US" sz="1600" b="0" i="0" u="none" strike="noStrike" dirty="0">
                <a:solidFill>
                  <a:srgbClr val="000000"/>
                </a:solidFill>
                <a:effectLst/>
                <a:latin typeface="Cambria" panose="02040503050406030204" pitchFamily="18" charset="0"/>
              </a:rPr>
            </a:br>
            <a:endParaRPr lang="en-US" sz="1600" b="0" i="0" u="none" strike="noStrike" dirty="0">
              <a:solidFill>
                <a:srgbClr val="000000"/>
              </a:solidFill>
              <a:effectLst/>
              <a:latin typeface="Cambria" panose="02040503050406030204" pitchFamily="18" charset="0"/>
            </a:endParaRPr>
          </a:p>
          <a:p>
            <a:pPr marL="0" indent="0" rtl="0" fontAlgn="base">
              <a:spcBef>
                <a:spcPts val="0"/>
              </a:spcBef>
              <a:spcAft>
                <a:spcPts val="0"/>
              </a:spcAft>
              <a:buNone/>
            </a:pPr>
            <a:r>
              <a:rPr lang="en-US" sz="1600" b="0" i="0" u="none" strike="noStrike" dirty="0">
                <a:solidFill>
                  <a:srgbClr val="000000"/>
                </a:solidFill>
                <a:effectLst/>
                <a:latin typeface="Cambria" panose="02040503050406030204" pitchFamily="18" charset="0"/>
              </a:rPr>
              <a:t>[</a:t>
            </a:r>
            <a:r>
              <a:rPr lang="en-US" sz="1600" b="1" i="0" u="none" strike="noStrike" dirty="0">
                <a:solidFill>
                  <a:srgbClr val="000000"/>
                </a:solidFill>
                <a:effectLst/>
                <a:latin typeface="Cambria" panose="02040503050406030204" pitchFamily="18" charset="0"/>
              </a:rPr>
              <a:t>R3</a:t>
            </a:r>
            <a:r>
              <a:rPr lang="en-US" sz="1600" b="0" i="0" u="none" strike="noStrike" dirty="0">
                <a:solidFill>
                  <a:srgbClr val="000000"/>
                </a:solidFill>
                <a:effectLst/>
                <a:latin typeface="Cambria" panose="02040503050406030204" pitchFamily="18" charset="0"/>
              </a:rPr>
              <a:t>] When a course is no longer in the database, the course information in Rank should be deleted from the database.</a:t>
            </a:r>
            <a:br>
              <a:rPr lang="en-US" sz="1600" b="0" i="0" u="none" strike="noStrike" dirty="0">
                <a:solidFill>
                  <a:srgbClr val="000000"/>
                </a:solidFill>
                <a:effectLst/>
                <a:latin typeface="Cambria" panose="02040503050406030204" pitchFamily="18" charset="0"/>
              </a:rPr>
            </a:br>
            <a:endParaRPr lang="en-US" sz="1600" b="0" i="0" u="none" strike="noStrike" dirty="0">
              <a:solidFill>
                <a:srgbClr val="000000"/>
              </a:solidFill>
              <a:effectLst/>
              <a:latin typeface="Cambria" panose="02040503050406030204" pitchFamily="18" charset="0"/>
            </a:endParaRPr>
          </a:p>
          <a:p>
            <a:pPr marL="0" indent="0" rtl="0" fontAlgn="base">
              <a:spcBef>
                <a:spcPts val="0"/>
              </a:spcBef>
              <a:spcAft>
                <a:spcPts val="0"/>
              </a:spcAft>
              <a:buNone/>
            </a:pPr>
            <a:r>
              <a:rPr lang="en-US" sz="1600" dirty="0">
                <a:solidFill>
                  <a:srgbClr val="000000"/>
                </a:solidFill>
                <a:latin typeface="Cambria" panose="02040503050406030204" pitchFamily="18" charset="0"/>
              </a:rPr>
              <a:t>[</a:t>
            </a:r>
            <a:r>
              <a:rPr lang="en-US" sz="1600" b="1" dirty="0">
                <a:solidFill>
                  <a:srgbClr val="000000"/>
                </a:solidFill>
                <a:latin typeface="Cambria" panose="02040503050406030204" pitchFamily="18" charset="0"/>
              </a:rPr>
              <a:t>R4</a:t>
            </a:r>
            <a:r>
              <a:rPr lang="en-US" sz="1600" dirty="0">
                <a:solidFill>
                  <a:srgbClr val="000000"/>
                </a:solidFill>
                <a:latin typeface="Cambria" panose="02040503050406030204" pitchFamily="18" charset="0"/>
              </a:rPr>
              <a:t>] </a:t>
            </a:r>
            <a:r>
              <a:rPr lang="en-US" sz="1600" b="0" i="0" u="none" strike="noStrike" dirty="0">
                <a:solidFill>
                  <a:srgbClr val="000000"/>
                </a:solidFill>
                <a:effectLst/>
                <a:latin typeface="Cambria" panose="02040503050406030204" pitchFamily="18" charset="0"/>
              </a:rPr>
              <a:t>When a course is updated in Course, the corresponding information should be updated in the Rank table as well. </a:t>
            </a:r>
            <a:br>
              <a:rPr lang="en-US" sz="1600" b="0" i="0" u="none" strike="noStrike" dirty="0">
                <a:solidFill>
                  <a:srgbClr val="000000"/>
                </a:solidFill>
                <a:effectLst/>
                <a:latin typeface="Cambria" panose="02040503050406030204" pitchFamily="18" charset="0"/>
              </a:rPr>
            </a:br>
            <a:endParaRPr lang="en-US" sz="1600" b="0" i="0" u="none" strike="noStrike" dirty="0">
              <a:solidFill>
                <a:srgbClr val="000000"/>
              </a:solidFill>
              <a:effectLst/>
              <a:latin typeface="Cambria" panose="02040503050406030204" pitchFamily="18" charset="0"/>
            </a:endParaRPr>
          </a:p>
          <a:p>
            <a:pPr marL="0" indent="0" rtl="0" fontAlgn="base">
              <a:spcBef>
                <a:spcPts val="0"/>
              </a:spcBef>
              <a:spcAft>
                <a:spcPts val="0"/>
              </a:spcAft>
              <a:buNone/>
            </a:pPr>
            <a:r>
              <a:rPr lang="en-US" sz="1600" b="0" i="0" u="none" strike="noStrike" dirty="0">
                <a:solidFill>
                  <a:srgbClr val="000000"/>
                </a:solidFill>
                <a:effectLst/>
                <a:latin typeface="Cambria" panose="02040503050406030204" pitchFamily="18" charset="0"/>
              </a:rPr>
              <a:t>[</a:t>
            </a:r>
            <a:r>
              <a:rPr lang="en-US" sz="1600" b="1" i="0" u="none" strike="noStrike" dirty="0">
                <a:solidFill>
                  <a:srgbClr val="000000"/>
                </a:solidFill>
                <a:effectLst/>
                <a:latin typeface="Cambria" panose="02040503050406030204" pitchFamily="18" charset="0"/>
              </a:rPr>
              <a:t>R5</a:t>
            </a:r>
            <a:r>
              <a:rPr lang="en-US" sz="1600" b="0" i="0" u="none" strike="noStrike" dirty="0">
                <a:solidFill>
                  <a:srgbClr val="000000"/>
                </a:solidFill>
                <a:effectLst/>
                <a:latin typeface="Cambria" panose="02040503050406030204" pitchFamily="18" charset="0"/>
              </a:rPr>
              <a:t>] When the university information is deleted in a database, the corresponding information should be deleted in the Rank table as well. </a:t>
            </a:r>
            <a:br>
              <a:rPr lang="en-US" sz="1600" b="0" i="0" u="none" strike="noStrike" dirty="0">
                <a:solidFill>
                  <a:srgbClr val="000000"/>
                </a:solidFill>
                <a:effectLst/>
                <a:latin typeface="Cambria" panose="02040503050406030204" pitchFamily="18" charset="0"/>
              </a:rPr>
            </a:br>
            <a:endParaRPr lang="en-US" sz="1600" b="0" i="0" u="none" strike="noStrike" dirty="0">
              <a:solidFill>
                <a:srgbClr val="000000"/>
              </a:solidFill>
              <a:effectLst/>
              <a:latin typeface="Cambria" panose="02040503050406030204" pitchFamily="18" charset="0"/>
            </a:endParaRPr>
          </a:p>
          <a:p>
            <a:pPr marL="0" indent="0" rtl="0" fontAlgn="base">
              <a:spcBef>
                <a:spcPts val="0"/>
              </a:spcBef>
              <a:spcAft>
                <a:spcPts val="0"/>
              </a:spcAft>
              <a:buNone/>
            </a:pPr>
            <a:r>
              <a:rPr lang="en-US" sz="1600" b="0" i="0" u="none" strike="noStrike" dirty="0">
                <a:solidFill>
                  <a:srgbClr val="000000"/>
                </a:solidFill>
                <a:effectLst/>
                <a:latin typeface="Cambria" panose="02040503050406030204" pitchFamily="18" charset="0"/>
              </a:rPr>
              <a:t>[</a:t>
            </a:r>
            <a:r>
              <a:rPr lang="en-US" sz="1600" b="1" i="0" u="none" strike="noStrike" dirty="0">
                <a:solidFill>
                  <a:srgbClr val="000000"/>
                </a:solidFill>
                <a:effectLst/>
                <a:latin typeface="Cambria" panose="02040503050406030204" pitchFamily="18" charset="0"/>
              </a:rPr>
              <a:t>R6</a:t>
            </a:r>
            <a:r>
              <a:rPr lang="en-US" sz="1600" b="0" i="0" u="none" strike="noStrike" dirty="0">
                <a:solidFill>
                  <a:srgbClr val="000000"/>
                </a:solidFill>
                <a:effectLst/>
                <a:latin typeface="Cambria" panose="02040503050406030204" pitchFamily="18" charset="0"/>
              </a:rPr>
              <a:t>] When a university is updated in a database, the corresponding information in the Rank table should be updated as well. </a:t>
            </a:r>
            <a:br>
              <a:rPr lang="en-US" sz="1600" b="0" i="0" u="none" strike="noStrike" dirty="0">
                <a:solidFill>
                  <a:srgbClr val="000000"/>
                </a:solidFill>
                <a:effectLst/>
                <a:latin typeface="Cambria" panose="02040503050406030204" pitchFamily="18" charset="0"/>
              </a:rPr>
            </a:br>
            <a:endParaRPr lang="en-US" sz="1600" b="0" i="0" u="none" strike="noStrike" dirty="0">
              <a:solidFill>
                <a:srgbClr val="000000"/>
              </a:solidFill>
              <a:effectLst/>
              <a:latin typeface="Cambria" panose="02040503050406030204" pitchFamily="18" charset="0"/>
            </a:endParaRPr>
          </a:p>
          <a:p>
            <a:pPr marL="0" indent="0" rtl="0" fontAlgn="base">
              <a:spcBef>
                <a:spcPts val="0"/>
              </a:spcBef>
              <a:spcAft>
                <a:spcPts val="0"/>
              </a:spcAft>
              <a:buNone/>
            </a:pPr>
            <a:r>
              <a:rPr lang="en-US" sz="1600" b="0" i="0" u="none" strike="noStrike" dirty="0">
                <a:solidFill>
                  <a:srgbClr val="000000"/>
                </a:solidFill>
                <a:effectLst/>
                <a:latin typeface="Cambria" panose="02040503050406030204" pitchFamily="18" charset="0"/>
              </a:rPr>
              <a:t>[</a:t>
            </a:r>
            <a:r>
              <a:rPr lang="en-US" sz="1600" b="1" i="0" u="none" strike="noStrike" dirty="0">
                <a:solidFill>
                  <a:srgbClr val="000000"/>
                </a:solidFill>
                <a:effectLst/>
                <a:latin typeface="Cambria" panose="02040503050406030204" pitchFamily="18" charset="0"/>
              </a:rPr>
              <a:t>R7</a:t>
            </a:r>
            <a:r>
              <a:rPr lang="en-US" sz="1600" b="0" i="0" u="none" strike="noStrike" dirty="0">
                <a:solidFill>
                  <a:srgbClr val="000000"/>
                </a:solidFill>
                <a:effectLst/>
                <a:latin typeface="Cambria" panose="02040503050406030204" pitchFamily="18" charset="0"/>
              </a:rPr>
              <a:t>] When the source information is deleted in a database, the corresponding information in the Rank table should be deleted as well. </a:t>
            </a:r>
            <a:br>
              <a:rPr lang="en-US" sz="1600" b="0" i="0" u="none" strike="noStrike" dirty="0">
                <a:solidFill>
                  <a:srgbClr val="000000"/>
                </a:solidFill>
                <a:effectLst/>
                <a:latin typeface="Cambria" panose="02040503050406030204" pitchFamily="18" charset="0"/>
              </a:rPr>
            </a:br>
            <a:endParaRPr lang="en-US" sz="1600" b="0" i="0" u="none" strike="noStrike" dirty="0">
              <a:solidFill>
                <a:srgbClr val="000000"/>
              </a:solidFill>
              <a:effectLst/>
              <a:latin typeface="Cambria" panose="02040503050406030204" pitchFamily="18" charset="0"/>
            </a:endParaRPr>
          </a:p>
          <a:p>
            <a:pPr marL="0" indent="0" rtl="0" fontAlgn="base">
              <a:spcBef>
                <a:spcPts val="0"/>
              </a:spcBef>
              <a:spcAft>
                <a:spcPts val="0"/>
              </a:spcAft>
              <a:buNone/>
            </a:pPr>
            <a:r>
              <a:rPr lang="en-US" sz="1600" b="0" i="0" u="none" strike="noStrike" dirty="0">
                <a:solidFill>
                  <a:srgbClr val="000000"/>
                </a:solidFill>
                <a:effectLst/>
                <a:latin typeface="Cambria" panose="02040503050406030204" pitchFamily="18" charset="0"/>
              </a:rPr>
              <a:t>[</a:t>
            </a:r>
            <a:r>
              <a:rPr lang="en-US" sz="1600" b="1" i="0" u="none" strike="noStrike" dirty="0">
                <a:solidFill>
                  <a:srgbClr val="000000"/>
                </a:solidFill>
                <a:effectLst/>
                <a:latin typeface="Cambria" panose="02040503050406030204" pitchFamily="18" charset="0"/>
              </a:rPr>
              <a:t>R8</a:t>
            </a:r>
            <a:r>
              <a:rPr lang="en-US" sz="1600" b="0" i="0" u="none" strike="noStrike" dirty="0">
                <a:solidFill>
                  <a:srgbClr val="000000"/>
                </a:solidFill>
                <a:effectLst/>
                <a:latin typeface="Cambria" panose="02040503050406030204" pitchFamily="18" charset="0"/>
              </a:rPr>
              <a:t>] When a source is updated in a database, the corresponding information in the Rank table should be updated accordingly. </a:t>
            </a:r>
          </a:p>
        </p:txBody>
      </p:sp>
    </p:spTree>
    <p:extLst>
      <p:ext uri="{BB962C8B-B14F-4D97-AF65-F5344CB8AC3E}">
        <p14:creationId xmlns:p14="http://schemas.microsoft.com/office/powerpoint/2010/main" val="369272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68680" y="-91778"/>
            <a:ext cx="10157354" cy="1397000"/>
          </a:xfrm>
        </p:spPr>
        <p:txBody>
          <a:bodyPr/>
          <a:lstStyle/>
          <a:p>
            <a:r>
              <a:rPr lang="en-US" b="1" dirty="0"/>
              <a:t>Referential Database Design </a:t>
            </a:r>
          </a:p>
        </p:txBody>
      </p:sp>
      <p:graphicFrame>
        <p:nvGraphicFramePr>
          <p:cNvPr id="4" name="Content Placeholder 3">
            <a:extLst>
              <a:ext uri="{FF2B5EF4-FFF2-40B4-BE49-F238E27FC236}">
                <a16:creationId xmlns:a16="http://schemas.microsoft.com/office/drawing/2014/main" id="{CBB871A5-60AA-C62F-EDF0-3A38F9630FFB}"/>
              </a:ext>
            </a:extLst>
          </p:cNvPr>
          <p:cNvGraphicFramePr>
            <a:graphicFrameLocks noGrp="1"/>
          </p:cNvGraphicFramePr>
          <p:nvPr>
            <p:ph idx="1"/>
            <p:extLst>
              <p:ext uri="{D42A27DB-BD31-4B8C-83A1-F6EECF244321}">
                <p14:modId xmlns:p14="http://schemas.microsoft.com/office/powerpoint/2010/main" val="1463966978"/>
              </p:ext>
            </p:extLst>
          </p:nvPr>
        </p:nvGraphicFramePr>
        <p:xfrm>
          <a:off x="1065212" y="2033513"/>
          <a:ext cx="10159048" cy="2870903"/>
        </p:xfrm>
        <a:graphic>
          <a:graphicData uri="http://schemas.openxmlformats.org/drawingml/2006/table">
            <a:tbl>
              <a:tblPr/>
              <a:tblGrid>
                <a:gridCol w="1054024">
                  <a:extLst>
                    <a:ext uri="{9D8B030D-6E8A-4147-A177-3AD203B41FA5}">
                      <a16:colId xmlns:a16="http://schemas.microsoft.com/office/drawing/2014/main" val="676001363"/>
                    </a:ext>
                  </a:extLst>
                </a:gridCol>
                <a:gridCol w="1129311">
                  <a:extLst>
                    <a:ext uri="{9D8B030D-6E8A-4147-A177-3AD203B41FA5}">
                      <a16:colId xmlns:a16="http://schemas.microsoft.com/office/drawing/2014/main" val="3023427777"/>
                    </a:ext>
                  </a:extLst>
                </a:gridCol>
                <a:gridCol w="1159425">
                  <a:extLst>
                    <a:ext uri="{9D8B030D-6E8A-4147-A177-3AD203B41FA5}">
                      <a16:colId xmlns:a16="http://schemas.microsoft.com/office/drawing/2014/main" val="4118317146"/>
                    </a:ext>
                  </a:extLst>
                </a:gridCol>
                <a:gridCol w="1535864">
                  <a:extLst>
                    <a:ext uri="{9D8B030D-6E8A-4147-A177-3AD203B41FA5}">
                      <a16:colId xmlns:a16="http://schemas.microsoft.com/office/drawing/2014/main" val="3126263567"/>
                    </a:ext>
                  </a:extLst>
                </a:gridCol>
                <a:gridCol w="1279887">
                  <a:extLst>
                    <a:ext uri="{9D8B030D-6E8A-4147-A177-3AD203B41FA5}">
                      <a16:colId xmlns:a16="http://schemas.microsoft.com/office/drawing/2014/main" val="2110201533"/>
                    </a:ext>
                  </a:extLst>
                </a:gridCol>
                <a:gridCol w="1294943">
                  <a:extLst>
                    <a:ext uri="{9D8B030D-6E8A-4147-A177-3AD203B41FA5}">
                      <a16:colId xmlns:a16="http://schemas.microsoft.com/office/drawing/2014/main" val="3819356395"/>
                    </a:ext>
                  </a:extLst>
                </a:gridCol>
                <a:gridCol w="1324786">
                  <a:extLst>
                    <a:ext uri="{9D8B030D-6E8A-4147-A177-3AD203B41FA5}">
                      <a16:colId xmlns:a16="http://schemas.microsoft.com/office/drawing/2014/main" val="2162375649"/>
                    </a:ext>
                  </a:extLst>
                </a:gridCol>
                <a:gridCol w="1380808">
                  <a:extLst>
                    <a:ext uri="{9D8B030D-6E8A-4147-A177-3AD203B41FA5}">
                      <a16:colId xmlns:a16="http://schemas.microsoft.com/office/drawing/2014/main" val="194565925"/>
                    </a:ext>
                  </a:extLst>
                </a:gridCol>
              </a:tblGrid>
              <a:tr h="560150">
                <a:tc>
                  <a:txBody>
                    <a:bodyPr/>
                    <a:lstStyle/>
                    <a:p>
                      <a:pPr algn="ctr" rtl="0" fontAlgn="t">
                        <a:spcBef>
                          <a:spcPts val="0"/>
                        </a:spcBef>
                        <a:spcAft>
                          <a:spcPts val="0"/>
                        </a:spcAft>
                      </a:pPr>
                      <a:r>
                        <a:rPr lang="en-US" sz="1800" b="1" i="0" u="none" strike="noStrike">
                          <a:solidFill>
                            <a:srgbClr val="000000"/>
                          </a:solidFill>
                          <a:effectLst/>
                          <a:latin typeface="Cambria" panose="02040503050406030204" pitchFamily="18" charset="0"/>
                        </a:rPr>
                        <a:t>Relation</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a:solidFill>
                            <a:srgbClr val="000000"/>
                          </a:solidFill>
                          <a:effectLst/>
                          <a:latin typeface="Cambria" panose="02040503050406030204" pitchFamily="18" charset="0"/>
                        </a:rPr>
                        <a:t>Foreign Key</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Cambria" panose="02040503050406030204" pitchFamily="18" charset="0"/>
                        </a:rPr>
                        <a:t>Base Relation</a:t>
                      </a:r>
                      <a:endParaRPr lang="en-US" sz="3600" dirty="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a:solidFill>
                            <a:srgbClr val="000000"/>
                          </a:solidFill>
                          <a:effectLst/>
                          <a:latin typeface="Cambria" panose="02040503050406030204" pitchFamily="18" charset="0"/>
                        </a:rPr>
                        <a:t>Primary Key</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a:solidFill>
                            <a:srgbClr val="000000"/>
                          </a:solidFill>
                          <a:effectLst/>
                          <a:latin typeface="Cambria" panose="02040503050406030204" pitchFamily="18" charset="0"/>
                        </a:rPr>
                        <a:t>Business Rule</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Cambria" panose="02040503050406030204" pitchFamily="18" charset="0"/>
                        </a:rPr>
                        <a:t>Constraint:  </a:t>
                      </a:r>
                      <a:br>
                        <a:rPr lang="en-US" sz="1800" b="1" i="0" u="none" strike="noStrike" dirty="0">
                          <a:solidFill>
                            <a:srgbClr val="000000"/>
                          </a:solidFill>
                          <a:effectLst/>
                          <a:latin typeface="Cambria" panose="02040503050406030204" pitchFamily="18" charset="0"/>
                        </a:rPr>
                      </a:br>
                      <a:r>
                        <a:rPr lang="en-US" sz="1800" b="1" i="0" u="none" strike="noStrike" dirty="0">
                          <a:solidFill>
                            <a:srgbClr val="000000"/>
                          </a:solidFill>
                          <a:effectLst/>
                          <a:latin typeface="Cambria" panose="02040503050406030204" pitchFamily="18" charset="0"/>
                        </a:rPr>
                        <a:t>ON DELETE</a:t>
                      </a:r>
                      <a:endParaRPr lang="en-US" sz="3600" dirty="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a:solidFill>
                            <a:srgbClr val="000000"/>
                          </a:solidFill>
                          <a:effectLst/>
                          <a:latin typeface="Cambria" panose="02040503050406030204" pitchFamily="18" charset="0"/>
                        </a:rPr>
                        <a:t>Business Rule</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Cambria" panose="02040503050406030204" pitchFamily="18" charset="0"/>
                        </a:rPr>
                        <a:t>Constraint:  </a:t>
                      </a:r>
                      <a:br>
                        <a:rPr lang="en-US" sz="1800" b="1" i="0" u="none" strike="noStrike" dirty="0">
                          <a:solidFill>
                            <a:srgbClr val="000000"/>
                          </a:solidFill>
                          <a:effectLst/>
                          <a:latin typeface="Cambria" panose="02040503050406030204" pitchFamily="18" charset="0"/>
                        </a:rPr>
                      </a:br>
                      <a:r>
                        <a:rPr lang="en-US" sz="1800" b="1" i="0" u="none" strike="noStrike" dirty="0">
                          <a:solidFill>
                            <a:srgbClr val="000000"/>
                          </a:solidFill>
                          <a:effectLst/>
                          <a:latin typeface="Cambria" panose="02040503050406030204" pitchFamily="18" charset="0"/>
                        </a:rPr>
                        <a:t>ON UPDATE</a:t>
                      </a:r>
                      <a:endParaRPr lang="en-US" sz="3600" dirty="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4912333"/>
                  </a:ext>
                </a:extLst>
              </a:tr>
              <a:tr h="565142">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Tuition</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courseId</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Course</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courseId</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R1</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CASCADE</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R2</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CASCADE</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7719960"/>
                  </a:ext>
                </a:extLst>
              </a:tr>
              <a:tr h="535397">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Rank</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courseId</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Course</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courseId</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Cambria" panose="02040503050406030204" pitchFamily="18" charset="0"/>
                        </a:rPr>
                        <a:t>R3</a:t>
                      </a:r>
                      <a:endParaRPr lang="en-US" sz="3600" dirty="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CASCADE</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R4</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CASCADE</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7266"/>
                  </a:ext>
                </a:extLst>
              </a:tr>
              <a:tr h="565142">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Rank</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univId</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University</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univId</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R5</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CASCADE</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R6</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CASCADE</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2924333"/>
                  </a:ext>
                </a:extLst>
              </a:tr>
              <a:tr h="565142">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Rank</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srcId</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Source</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srcId</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R7</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Cambria" panose="02040503050406030204" pitchFamily="18" charset="0"/>
                        </a:rPr>
                        <a:t>CASCADE</a:t>
                      </a:r>
                      <a:endParaRPr lang="en-US" sz="3600" dirty="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Cambria" panose="02040503050406030204" pitchFamily="18" charset="0"/>
                        </a:rPr>
                        <a:t>R8</a:t>
                      </a:r>
                      <a:endParaRPr lang="en-US" sz="360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Cambria" panose="02040503050406030204" pitchFamily="18" charset="0"/>
                        </a:rPr>
                        <a:t>CASCADE</a:t>
                      </a:r>
                      <a:endParaRPr lang="en-US" sz="3600" dirty="0">
                        <a:effectLst/>
                      </a:endParaRPr>
                    </a:p>
                  </a:txBody>
                  <a:tcPr marL="18415" marR="1841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1795715"/>
                  </a:ext>
                </a:extLst>
              </a:tr>
            </a:tbl>
          </a:graphicData>
        </a:graphic>
      </p:graphicFrame>
      <p:sp>
        <p:nvSpPr>
          <p:cNvPr id="5" name="Rectangle 2">
            <a:extLst>
              <a:ext uri="{FF2B5EF4-FFF2-40B4-BE49-F238E27FC236}">
                <a16:creationId xmlns:a16="http://schemas.microsoft.com/office/drawing/2014/main" id="{D9F731D6-1CBC-4A03-8475-FA298D0DA3AC}"/>
              </a:ext>
            </a:extLst>
          </p:cNvPr>
          <p:cNvSpPr>
            <a:spLocks noChangeArrowheads="1"/>
          </p:cNvSpPr>
          <p:nvPr/>
        </p:nvSpPr>
        <p:spPr bwMode="auto">
          <a:xfrm>
            <a:off x="-4110990" y="-148454"/>
            <a:ext cx="19934414" cy="67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296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15444" y="-289560"/>
            <a:ext cx="10157354" cy="1397000"/>
          </a:xfrm>
        </p:spPr>
        <p:txBody>
          <a:bodyPr anchor="b">
            <a:normAutofit/>
          </a:bodyPr>
          <a:lstStyle/>
          <a:p>
            <a:r>
              <a:rPr lang="en-US" b="1" dirty="0"/>
              <a:t>Database Design </a:t>
            </a:r>
            <a:endParaRPr lang="en-US" dirty="0"/>
          </a:p>
        </p:txBody>
      </p:sp>
      <p:pic>
        <p:nvPicPr>
          <p:cNvPr id="4" name="Picture 3" descr="A screenshot of a computer&#10;&#10;Description automatically generated">
            <a:extLst>
              <a:ext uri="{FF2B5EF4-FFF2-40B4-BE49-F238E27FC236}">
                <a16:creationId xmlns:a16="http://schemas.microsoft.com/office/drawing/2014/main" id="{8C8BC6A8-84E5-922B-330D-073BE69AA153}"/>
              </a:ext>
            </a:extLst>
          </p:cNvPr>
          <p:cNvPicPr>
            <a:picLocks noChangeAspect="1"/>
          </p:cNvPicPr>
          <p:nvPr/>
        </p:nvPicPr>
        <p:blipFill rotWithShape="1">
          <a:blip r:embed="rId2">
            <a:extLst>
              <a:ext uri="{28A0092B-C50C-407E-A947-70E740481C1C}">
                <a14:useLocalDpi xmlns:a14="http://schemas.microsoft.com/office/drawing/2010/main" val="0"/>
              </a:ext>
            </a:extLst>
          </a:blip>
          <a:srcRect r="4591"/>
          <a:stretch/>
        </p:blipFill>
        <p:spPr>
          <a:xfrm>
            <a:off x="568598" y="1440181"/>
            <a:ext cx="5272132" cy="4833693"/>
          </a:xfrm>
          <a:prstGeom prst="rect">
            <a:avLst/>
          </a:prstGeom>
          <a:noFill/>
        </p:spPr>
      </p:pic>
      <p:pic>
        <p:nvPicPr>
          <p:cNvPr id="6" name="Content Placeholder 5" descr="A screenshot of a computer&#10;&#10;Description automatically generated">
            <a:extLst>
              <a:ext uri="{FF2B5EF4-FFF2-40B4-BE49-F238E27FC236}">
                <a16:creationId xmlns:a16="http://schemas.microsoft.com/office/drawing/2014/main" id="{5F915BED-E160-D0FE-A859-6DBF758D9F95}"/>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656" r="4684"/>
          <a:stretch/>
        </p:blipFill>
        <p:spPr>
          <a:xfrm>
            <a:off x="6069827" y="1485899"/>
            <a:ext cx="5748793" cy="4753683"/>
          </a:xfrm>
        </p:spPr>
      </p:pic>
    </p:spTree>
    <p:extLst>
      <p:ext uri="{BB962C8B-B14F-4D97-AF65-F5344CB8AC3E}">
        <p14:creationId xmlns:p14="http://schemas.microsoft.com/office/powerpoint/2010/main" val="363055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bookstack presentation (widescreen)</Template>
  <TotalTime>494</TotalTime>
  <Words>822</Words>
  <Application>Microsoft Macintosh PowerPoint</Application>
  <PresentationFormat>Custom</PresentationFormat>
  <Paragraphs>103</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Cambria</vt:lpstr>
      <vt:lpstr>Century Gothic</vt:lpstr>
      <vt:lpstr>Books 16x9</vt:lpstr>
      <vt:lpstr>University Ranking Database Project </vt:lpstr>
      <vt:lpstr>Background </vt:lpstr>
      <vt:lpstr>Introduction</vt:lpstr>
      <vt:lpstr>Focus Points for Analysis: </vt:lpstr>
      <vt:lpstr>Conceptual Database Design</vt:lpstr>
      <vt:lpstr>Relational Schema </vt:lpstr>
      <vt:lpstr>Business Rules</vt:lpstr>
      <vt:lpstr>Referential Database Design </vt:lpstr>
      <vt:lpstr>Database Design </vt:lpstr>
      <vt:lpstr>Business Transaction – 1 (ROI)</vt:lpstr>
      <vt:lpstr>Business Transaction – 2 (Lowest Tuition)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Ranking Database</dc:title>
  <dc:creator>Arhab Hasan Khan</dc:creator>
  <cp:lastModifiedBy>Siddharth Khare</cp:lastModifiedBy>
  <cp:revision>33</cp:revision>
  <dcterms:created xsi:type="dcterms:W3CDTF">2023-12-04T02:25:55Z</dcterms:created>
  <dcterms:modified xsi:type="dcterms:W3CDTF">2023-12-11T04:16:56Z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